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  <p:sldId id="265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40" Target="slides/slide1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29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4.png" Type="http://schemas.openxmlformats.org/officeDocument/2006/relationships/image"/><Relationship Id="rId9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20.jpe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jpeg" Type="http://schemas.openxmlformats.org/officeDocument/2006/relationships/image"/><Relationship Id="rId7" Target="../media/image17.jpe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1.png" Type="http://schemas.openxmlformats.org/officeDocument/2006/relationships/image"/><Relationship Id="rId7" Target="../media/image19.png" Type="http://schemas.openxmlformats.org/officeDocument/2006/relationships/image"/><Relationship Id="rId8" Target="../media/image2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media/image12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23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"/>
              </a:rPr>
              <a:t>Micro Intel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57310" y="355951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@micro_intel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57310" y="5364578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www.microintel.000.pe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57310" y="6267108"/>
            <a:ext cx="6281646" cy="84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MicroIntel Tech 789 Innovation Street, Byte, TX 56789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957310" y="4462049"/>
            <a:ext cx="6281646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FFFFFF"/>
                </a:solidFill>
                <a:latin typeface="Montserrat"/>
              </a:rPr>
              <a:t>microfly2410@gmail.com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9491" y="3454376"/>
            <a:ext cx="108372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Tech Company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491" y="5496900"/>
            <a:ext cx="9352067" cy="1358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We build software that empowers organizations to effectively integrate their data, decisions, and operations.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3470534"/>
            <a:ext cx="9289521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About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0741" y="5347776"/>
            <a:ext cx="7726517" cy="2031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We've advanced beyond incremental efficiencies to bring intelligence to the core of everything that matters most to your work.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82786" y="2797072"/>
            <a:ext cx="3971645" cy="6461228"/>
            <a:chOff x="0" y="0"/>
            <a:chExt cx="1448867" cy="2357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448867" cy="2357074"/>
            </a:xfrm>
            <a:custGeom>
              <a:avLst/>
              <a:gdLst/>
              <a:ahLst/>
              <a:cxnLst/>
              <a:rect r="r" b="b" t="t" l="l"/>
              <a:pathLst>
                <a:path h="2357074" w="1448867">
                  <a:moveTo>
                    <a:pt x="132440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24407" y="0"/>
                  </a:lnTo>
                  <a:cubicBezTo>
                    <a:pt x="1392987" y="0"/>
                    <a:pt x="1448867" y="55880"/>
                    <a:pt x="1448867" y="124460"/>
                  </a:cubicBezTo>
                  <a:lnTo>
                    <a:pt x="1448867" y="2232614"/>
                  </a:lnTo>
                  <a:cubicBezTo>
                    <a:pt x="1448867" y="2301194"/>
                    <a:pt x="1392987" y="2357074"/>
                    <a:pt x="132440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4436" y="3021446"/>
            <a:ext cx="3315985" cy="3315985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18244" y="2797072"/>
            <a:ext cx="3793357" cy="6461228"/>
            <a:chOff x="0" y="0"/>
            <a:chExt cx="1383827" cy="235707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83827" cy="2357074"/>
            </a:xfrm>
            <a:custGeom>
              <a:avLst/>
              <a:gdLst/>
              <a:ahLst/>
              <a:cxnLst/>
              <a:rect r="r" b="b" t="t" l="l"/>
              <a:pathLst>
                <a:path h="2357074" w="1383827">
                  <a:moveTo>
                    <a:pt x="125936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59367" y="0"/>
                  </a:lnTo>
                  <a:cubicBezTo>
                    <a:pt x="1327947" y="0"/>
                    <a:pt x="1383827" y="55880"/>
                    <a:pt x="1383827" y="124460"/>
                  </a:cubicBezTo>
                  <a:lnTo>
                    <a:pt x="1383827" y="2232614"/>
                  </a:lnTo>
                  <a:cubicBezTo>
                    <a:pt x="1383827" y="2301194"/>
                    <a:pt x="1327947" y="2357074"/>
                    <a:pt x="125936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4704160" y="3021446"/>
            <a:ext cx="3333936" cy="333393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l="0" t="-8016" r="0" b="-8016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2703551" y="2797072"/>
            <a:ext cx="4191916" cy="6666610"/>
            <a:chOff x="0" y="0"/>
            <a:chExt cx="1529222" cy="243199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29222" cy="2431997"/>
            </a:xfrm>
            <a:custGeom>
              <a:avLst/>
              <a:gdLst/>
              <a:ahLst/>
              <a:cxnLst/>
              <a:rect r="r" b="b" t="t" l="l"/>
              <a:pathLst>
                <a:path h="2431997" w="1529222">
                  <a:moveTo>
                    <a:pt x="1404762" y="2431997"/>
                  </a:moveTo>
                  <a:lnTo>
                    <a:pt x="124460" y="2431997"/>
                  </a:lnTo>
                  <a:cubicBezTo>
                    <a:pt x="55880" y="2431997"/>
                    <a:pt x="0" y="2376117"/>
                    <a:pt x="0" y="2307537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4762" y="0"/>
                  </a:lnTo>
                  <a:cubicBezTo>
                    <a:pt x="1473342" y="0"/>
                    <a:pt x="1529222" y="55880"/>
                    <a:pt x="1529222" y="124460"/>
                  </a:cubicBezTo>
                  <a:lnTo>
                    <a:pt x="1529222" y="2307537"/>
                  </a:lnTo>
                  <a:cubicBezTo>
                    <a:pt x="1529222" y="2376117"/>
                    <a:pt x="1473342" y="2431997"/>
                    <a:pt x="1404762" y="2431997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3318469" y="3125236"/>
            <a:ext cx="3164458" cy="316445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2500" t="0" r="-1250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name="Freeform 19" id="19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584449" y="591298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Team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34803" y="7541576"/>
            <a:ext cx="3678641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</a:pPr>
            <a:r>
              <a:rPr lang="en-US" sz="1399">
                <a:solidFill>
                  <a:srgbClr val="FFFFFF"/>
                </a:solidFill>
                <a:latin typeface="Montserrat"/>
              </a:rPr>
              <a:t>Design is the Marvel magic, transforming ideas into extraordinary visuals. Every detail is a marvel, creating a world where imagination comes to life.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5119" y="656054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AMITH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75606" y="7091354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Designer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55058" y="7525093"/>
            <a:ext cx="3714542" cy="983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Testing is the Marvel touch in software, turning codes into reliable stories. Each test is a marvel, ensuring a digital world where functionality meets perfection.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555058" y="656054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DHANUSH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125544" y="7091354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Tester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02200" y="7525093"/>
            <a:ext cx="3594618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Being a coder is like having a Marvel superpower for technology, turning concepts into digital marvels. Every code is a superhero move, shaping a tech universe of endless possibilities.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103388" y="6504471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VIGNESH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3673874" y="7091354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Coder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8768801" y="3069183"/>
            <a:ext cx="3268248" cy="3268248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l="0" t="-375" r="0" b="-375"/>
              </a:stretch>
            </a:blip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name="Group 34" id="34"/>
          <p:cNvGrpSpPr/>
          <p:nvPr/>
        </p:nvGrpSpPr>
        <p:grpSpPr>
          <a:xfrm rot="0">
            <a:off x="8473526" y="2797072"/>
            <a:ext cx="3910237" cy="6461228"/>
            <a:chOff x="0" y="0"/>
            <a:chExt cx="1426465" cy="235707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426465" cy="2357074"/>
            </a:xfrm>
            <a:custGeom>
              <a:avLst/>
              <a:gdLst/>
              <a:ahLst/>
              <a:cxnLst/>
              <a:rect r="r" b="b" t="t" l="l"/>
              <a:pathLst>
                <a:path h="2357074" w="1426465">
                  <a:moveTo>
                    <a:pt x="1302005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302005" y="0"/>
                  </a:lnTo>
                  <a:cubicBezTo>
                    <a:pt x="1370585" y="0"/>
                    <a:pt x="1426465" y="55880"/>
                    <a:pt x="1426465" y="124460"/>
                  </a:cubicBezTo>
                  <a:lnTo>
                    <a:pt x="1426465" y="2232614"/>
                  </a:lnTo>
                  <a:cubicBezTo>
                    <a:pt x="1426465" y="2301194"/>
                    <a:pt x="1370585" y="2357074"/>
                    <a:pt x="1302005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TextBox 36" id="36"/>
          <p:cNvSpPr txBox="true"/>
          <p:nvPr/>
        </p:nvSpPr>
        <p:spPr>
          <a:xfrm rot="0">
            <a:off x="8710267" y="6560549"/>
            <a:ext cx="3594618" cy="438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Bold"/>
              </a:rPr>
              <a:t>NIKHIL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201822" y="7091354"/>
            <a:ext cx="2453646" cy="306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8"/>
              </a:lnSpc>
            </a:pPr>
            <a:r>
              <a:rPr lang="en-US" sz="1791">
                <a:solidFill>
                  <a:srgbClr val="FFFFFF"/>
                </a:solidFill>
                <a:latin typeface="Montserrat Medium"/>
              </a:rPr>
              <a:t>Coder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616401" y="7541576"/>
            <a:ext cx="3721558" cy="1231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FFFFFF"/>
                </a:solidFill>
                <a:latin typeface="Montserrat"/>
              </a:rPr>
              <a:t>Being a coder is like having a Marvel toolkit for the digital world, turning concepts into tech marvels. Every line of code is a superhero move, creating a virtual universe of endless possibilities.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79496" y="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81976" y="-1991669"/>
            <a:ext cx="7242652" cy="7242652"/>
          </a:xfrm>
          <a:custGeom>
            <a:avLst/>
            <a:gdLst/>
            <a:ahLst/>
            <a:cxnLst/>
            <a:rect r="r" b="b" t="t" l="l"/>
            <a:pathLst>
              <a:path h="7242652" w="7242652">
                <a:moveTo>
                  <a:pt x="0" y="0"/>
                </a:moveTo>
                <a:lnTo>
                  <a:pt x="7242652" y="0"/>
                </a:lnTo>
                <a:lnTo>
                  <a:pt x="7242652" y="7242652"/>
                </a:lnTo>
                <a:lnTo>
                  <a:pt x="0" y="7242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22467" y="3699620"/>
            <a:ext cx="2972074" cy="2957214"/>
          </a:xfrm>
          <a:custGeom>
            <a:avLst/>
            <a:gdLst/>
            <a:ahLst/>
            <a:cxnLst/>
            <a:rect r="r" b="b" t="t" l="l"/>
            <a:pathLst>
              <a:path h="2957214" w="2972074">
                <a:moveTo>
                  <a:pt x="0" y="0"/>
                </a:moveTo>
                <a:lnTo>
                  <a:pt x="2972074" y="0"/>
                </a:lnTo>
                <a:lnTo>
                  <a:pt x="2972074" y="2957214"/>
                </a:lnTo>
                <a:lnTo>
                  <a:pt x="0" y="29572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09570" y="3433698"/>
            <a:ext cx="2068860" cy="3419603"/>
          </a:xfrm>
          <a:custGeom>
            <a:avLst/>
            <a:gdLst/>
            <a:ahLst/>
            <a:cxnLst/>
            <a:rect r="r" b="b" t="t" l="l"/>
            <a:pathLst>
              <a:path h="3419603" w="2068860">
                <a:moveTo>
                  <a:pt x="0" y="0"/>
                </a:moveTo>
                <a:lnTo>
                  <a:pt x="2068860" y="0"/>
                </a:lnTo>
                <a:lnTo>
                  <a:pt x="2068860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634830" y="3433698"/>
            <a:ext cx="1889331" cy="3419603"/>
          </a:xfrm>
          <a:custGeom>
            <a:avLst/>
            <a:gdLst/>
            <a:ahLst/>
            <a:cxnLst/>
            <a:rect r="r" b="b" t="t" l="l"/>
            <a:pathLst>
              <a:path h="3419603" w="1889331">
                <a:moveTo>
                  <a:pt x="0" y="0"/>
                </a:moveTo>
                <a:lnTo>
                  <a:pt x="1889331" y="0"/>
                </a:lnTo>
                <a:lnTo>
                  <a:pt x="1889331" y="3419604"/>
                </a:lnTo>
                <a:lnTo>
                  <a:pt x="0" y="34196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035304" y="1429632"/>
            <a:ext cx="14318861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Market Overview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99676" y="7831991"/>
            <a:ext cx="3719127" cy="4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Market Growth Rate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6368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0.9%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85906" y="7831991"/>
            <a:ext cx="3719127" cy="449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Market Size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49913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$0.01 Billion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770667" y="7831991"/>
            <a:ext cx="3719127" cy="44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0"/>
              </a:lnSpc>
            </a:pPr>
            <a:r>
              <a:rPr lang="en-US" sz="2692">
                <a:solidFill>
                  <a:srgbClr val="FFFFFF"/>
                </a:solidFill>
                <a:latin typeface="Montserrat"/>
              </a:rPr>
              <a:t>Growth for 2023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734674" y="7132887"/>
            <a:ext cx="3791112" cy="712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90"/>
              </a:lnSpc>
            </a:pPr>
            <a:r>
              <a:rPr lang="en-US" sz="4207">
                <a:solidFill>
                  <a:srgbClr val="FFFFFF"/>
                </a:solidFill>
                <a:latin typeface="Montserrat Bold"/>
              </a:rPr>
              <a:t>1.0%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3342394"/>
            <a:ext cx="4290504" cy="4970298"/>
            <a:chOff x="0" y="0"/>
            <a:chExt cx="1565187" cy="181317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3930071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6225828" y="3342394"/>
            <a:ext cx="4290504" cy="4970298"/>
            <a:chOff x="0" y="0"/>
            <a:chExt cx="1565187" cy="181317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AutoShape 9" id="9"/>
          <p:cNvSpPr/>
          <p:nvPr/>
        </p:nvSpPr>
        <p:spPr>
          <a:xfrm rot="-5400000">
            <a:off x="9191962" y="5631302"/>
            <a:ext cx="3774193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1487719" y="3342394"/>
            <a:ext cx="4290504" cy="4970298"/>
            <a:chOff x="0" y="0"/>
            <a:chExt cx="1565187" cy="18131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65188" cy="1813178"/>
            </a:xfrm>
            <a:custGeom>
              <a:avLst/>
              <a:gdLst/>
              <a:ahLst/>
              <a:cxnLst/>
              <a:rect r="r" b="b" t="t" l="l"/>
              <a:pathLst>
                <a:path h="1813178" w="156518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8" y="55880"/>
                    <a:pt x="1565188" y="124460"/>
                  </a:cubicBezTo>
                  <a:lnTo>
                    <a:pt x="1565188" y="1688718"/>
                  </a:lnTo>
                  <a:cubicBezTo>
                    <a:pt x="1565188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28675"/>
            <a:ext cx="7119102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Roadmap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70371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70371" y="5135245"/>
            <a:ext cx="2991261" cy="1387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Idea Generation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Market Research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Concept</a:t>
            </a:r>
          </a:p>
          <a:p>
            <a:pPr marL="431797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Montserrat"/>
              </a:rPr>
              <a:t>Brand Survey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567500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67500" y="5105400"/>
            <a:ext cx="2677210" cy="1749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Brand Awareness &amp; Marketing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Component Research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Cost Analysis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97843" y="5125720"/>
            <a:ext cx="3670257" cy="1396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Testing functions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Apps interaction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Product Handling</a:t>
            </a:r>
          </a:p>
          <a:p>
            <a:pPr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Montserrat"/>
              </a:rPr>
              <a:t>Launch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951104" y="3741078"/>
            <a:ext cx="2598564" cy="98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052"/>
              </a:lnSpc>
            </a:pPr>
            <a:r>
              <a:rPr lang="en-US" sz="5751">
                <a:solidFill>
                  <a:srgbClr val="FFFFFF"/>
                </a:solidFill>
                <a:latin typeface="Neue Machina Ultra-Bold"/>
              </a:rPr>
              <a:t>Q3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971137" y="594816"/>
            <a:ext cx="7465233" cy="7465233"/>
          </a:xfrm>
          <a:custGeom>
            <a:avLst/>
            <a:gdLst/>
            <a:ahLst/>
            <a:cxnLst/>
            <a:rect r="r" b="b" t="t" l="l"/>
            <a:pathLst>
              <a:path h="7465233" w="7465233">
                <a:moveTo>
                  <a:pt x="0" y="0"/>
                </a:moveTo>
                <a:lnTo>
                  <a:pt x="7465233" y="0"/>
                </a:lnTo>
                <a:lnTo>
                  <a:pt x="7465233" y="7465233"/>
                </a:lnTo>
                <a:lnTo>
                  <a:pt x="0" y="7465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1164" y="3973154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224964" y="4105113"/>
            <a:ext cx="11475480" cy="11475480"/>
            <a:chOff x="0" y="0"/>
            <a:chExt cx="6355080" cy="63550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5080" cy="6355080"/>
            </a:xfrm>
            <a:custGeom>
              <a:avLst/>
              <a:gdLst/>
              <a:ahLst/>
              <a:cxnLst/>
              <a:rect r="r" b="b" t="t" l="l"/>
              <a:pathLst>
                <a:path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798107" y="9141191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77851" y="1478408"/>
            <a:ext cx="12132298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Top Products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2359900" y="704290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10"/>
                </a:lnTo>
                <a:lnTo>
                  <a:pt x="0" y="114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753964" y="9086826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6" y="0"/>
                </a:lnTo>
                <a:lnTo>
                  <a:pt x="3216306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4195193" y="-4864633"/>
            <a:ext cx="9729266" cy="9729266"/>
          </a:xfrm>
          <a:custGeom>
            <a:avLst/>
            <a:gdLst/>
            <a:ahLst/>
            <a:cxnLst/>
            <a:rect r="r" b="b" t="t" l="l"/>
            <a:pathLst>
              <a:path h="9729266" w="9729266">
                <a:moveTo>
                  <a:pt x="0" y="0"/>
                </a:moveTo>
                <a:lnTo>
                  <a:pt x="9729267" y="0"/>
                </a:lnTo>
                <a:lnTo>
                  <a:pt x="9729267" y="9729266"/>
                </a:lnTo>
                <a:lnTo>
                  <a:pt x="0" y="9729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0344677">
            <a:off x="-877637" y="-716602"/>
            <a:ext cx="4140717" cy="2443023"/>
          </a:xfrm>
          <a:custGeom>
            <a:avLst/>
            <a:gdLst/>
            <a:ahLst/>
            <a:cxnLst/>
            <a:rect r="r" b="b" t="t" l="l"/>
            <a:pathLst>
              <a:path h="2443023" w="4140717">
                <a:moveTo>
                  <a:pt x="0" y="0"/>
                </a:moveTo>
                <a:lnTo>
                  <a:pt x="4140716" y="0"/>
                </a:lnTo>
                <a:lnTo>
                  <a:pt x="4140716" y="2443023"/>
                </a:lnTo>
                <a:lnTo>
                  <a:pt x="0" y="244302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788974" y="1621283"/>
            <a:ext cx="5382042" cy="5628279"/>
          </a:xfrm>
          <a:custGeom>
            <a:avLst/>
            <a:gdLst/>
            <a:ahLst/>
            <a:cxnLst/>
            <a:rect r="r" b="b" t="t" l="l"/>
            <a:pathLst>
              <a:path h="5628279" w="5382042">
                <a:moveTo>
                  <a:pt x="0" y="0"/>
                </a:moveTo>
                <a:lnTo>
                  <a:pt x="5382042" y="0"/>
                </a:lnTo>
                <a:lnTo>
                  <a:pt x="5382042" y="5628279"/>
                </a:lnTo>
                <a:lnTo>
                  <a:pt x="0" y="56282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785757" y="5904254"/>
            <a:ext cx="6716487" cy="6708091"/>
          </a:xfrm>
          <a:custGeom>
            <a:avLst/>
            <a:gdLst/>
            <a:ahLst/>
            <a:cxnLst/>
            <a:rect r="r" b="b" t="t" l="l"/>
            <a:pathLst>
              <a:path h="6708091" w="6716487">
                <a:moveTo>
                  <a:pt x="0" y="0"/>
                </a:moveTo>
                <a:lnTo>
                  <a:pt x="6716486" y="0"/>
                </a:lnTo>
                <a:lnTo>
                  <a:pt x="6716486" y="6708092"/>
                </a:lnTo>
                <a:lnTo>
                  <a:pt x="0" y="670809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79403" y="9428983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"/>
              </a:rPr>
              <a:t>MICRO - RESULT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99063" y="7408596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 - SEARCH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53964" y="759171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Product 3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3925920" y="5143500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754830" y="5143500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362983" y="7042902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10"/>
                </a:lnTo>
                <a:lnTo>
                  <a:pt x="0" y="1145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7354550" y="3862518"/>
            <a:ext cx="3216307" cy="1145809"/>
          </a:xfrm>
          <a:custGeom>
            <a:avLst/>
            <a:gdLst/>
            <a:ahLst/>
            <a:cxnLst/>
            <a:rect r="r" b="b" t="t" l="l"/>
            <a:pathLst>
              <a:path h="1145809" w="3216307">
                <a:moveTo>
                  <a:pt x="0" y="0"/>
                </a:moveTo>
                <a:lnTo>
                  <a:pt x="3216307" y="0"/>
                </a:lnTo>
                <a:lnTo>
                  <a:pt x="3216307" y="1145809"/>
                </a:lnTo>
                <a:lnTo>
                  <a:pt x="0" y="11458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107217" y="5490384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 - GRAPHY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535847" y="4204675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 - DISK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936127" y="5485657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MICROINJECTION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544280" y="7385059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 - LEARN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935260" y="9483348"/>
            <a:ext cx="2853714" cy="413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8"/>
              </a:lnSpc>
              <a:spcBef>
                <a:spcPct val="0"/>
              </a:spcBef>
            </a:pPr>
            <a:r>
              <a:rPr lang="en-US" sz="2455">
                <a:solidFill>
                  <a:srgbClr val="01204C"/>
                </a:solidFill>
                <a:latin typeface="Montserrat Medium"/>
              </a:rPr>
              <a:t>MICRO - CHAT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38930" y="2134307"/>
            <a:ext cx="11130050" cy="117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What we 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0107" y="3588163"/>
            <a:ext cx="11887695" cy="406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make products for human-driven analysis of real-world data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build our company around mission-driven engineering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meet the problems where they live</a:t>
            </a: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"/>
              </a:rPr>
              <a:t>We design technology to help institutions protect liberty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15841" y="3282105"/>
            <a:ext cx="9456319" cy="363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90"/>
              </a:lnSpc>
            </a:pPr>
            <a:r>
              <a:rPr lang="en-US" sz="4136">
                <a:solidFill>
                  <a:srgbClr val="FFFFFF"/>
                </a:solidFill>
                <a:latin typeface="Neue Machina Ultra-Bold"/>
              </a:rPr>
              <a:t>With good data and the right technology, people and institutions today can still solve hard problems and change the world for the better.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DAF2RuHv-Hw</dc:identifier>
  <dcterms:modified xsi:type="dcterms:W3CDTF">2011-08-01T06:04:30Z</dcterms:modified>
  <cp:revision>1</cp:revision>
  <dc:title>Blue Purple Futuristic Modern 3D Tech Company Business Presentation</dc:title>
</cp:coreProperties>
</file>